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9.xml" ContentType="application/vnd.openxmlformats-officedocument.presentationml.notesSlid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1" r:id="rId19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03D4D92-BB84-4F43-9309-A96DF309D2CA}">
  <a:tblStyle styleId="{503D4D92-BB84-4F43-9309-A96DF309D2C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customXml" Target="../customXml/item4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35" Type="http://schemas.openxmlformats.org/officeDocument/2006/relationships/customXml" Target="../customXml/item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-7620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-7620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-7620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Char char="-"/>
            </a:pPr>
            <a:r>
              <a:rPr lang="en-US" sz="1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Energy efficiency is very concerning issue – wall and roofs insulation / not the windows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Char char="-"/>
            </a:pPr>
            <a:r>
              <a:rPr lang="en-US" sz="1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Heating choice does not correlate with the income level but with the education level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Char char="-"/>
            </a:pPr>
            <a:r>
              <a:rPr lang="en-US" sz="1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Only 1.3% of the citizens select their heating means based on how much it pollutes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Char char="-"/>
            </a:pPr>
            <a:r>
              <a:rPr lang="en-US" sz="1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Correlation between waste treatment problem and air pollution</a:t>
            </a:r>
          </a:p>
          <a:p>
            <a:pPr marL="0" marR="0" lvl="0" indent="-8890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 Black"/>
              <a:buNone/>
              <a:defRPr sz="8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  <a:defRPr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2080418" y="129382"/>
            <a:ext cx="4373563" cy="762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63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  <a:defRPr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63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457200" y="2286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8800"/>
              <a:buFont typeface="Arial Black"/>
              <a:buNone/>
              <a:defRPr sz="8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ctr" rtl="0">
              <a:spcBef>
                <a:spcPts val="400"/>
              </a:spcBef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360"/>
              </a:spcBef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360"/>
              </a:spcBef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360"/>
              </a:spcBef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320"/>
              </a:spcBef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320"/>
              </a:spcBef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320"/>
              </a:spcBef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320"/>
              </a:spcBef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9001124" y="4846320"/>
            <a:ext cx="142800" cy="201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9001124" y="0"/>
            <a:ext cx="142800" cy="4846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 rot="-5400000">
            <a:off x="8227325" y="5885470"/>
            <a:ext cx="1315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ts val="3600"/>
              <a:buFont typeface="Arial Black"/>
              <a:buNone/>
              <a:defRPr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20000" cy="437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63500" algn="l" rtl="0">
              <a:spcBef>
                <a:spcPts val="400"/>
              </a:spcBef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 rot="-5400000">
            <a:off x="8227325" y="5885470"/>
            <a:ext cx="1315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575050" y="1600200"/>
            <a:ext cx="5111700" cy="448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60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12700" algn="l" rtl="0">
              <a:spcBef>
                <a:spcPts val="560"/>
              </a:spcBef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3008400" cy="448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 rot="-5400000">
            <a:off x="8227325" y="5885470"/>
            <a:ext cx="1315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en-US" sz="2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ts val="3600"/>
              <a:buFont typeface="Arial Black"/>
              <a:buNone/>
              <a:defRPr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ts val="3600"/>
              <a:buFont typeface="Arial Black"/>
              <a:buNone/>
              <a:defRPr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1627632" y="1572768"/>
            <a:ext cx="3291900" cy="63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1627632" y="2259366"/>
            <a:ext cx="3291900" cy="384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63500" algn="l" rtl="0">
              <a:spcBef>
                <a:spcPts val="400"/>
              </a:spcBef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3"/>
          </p:nvPr>
        </p:nvSpPr>
        <p:spPr>
          <a:xfrm>
            <a:off x="5093208" y="1572768"/>
            <a:ext cx="3291900" cy="63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4"/>
          </p:nvPr>
        </p:nvSpPr>
        <p:spPr>
          <a:xfrm>
            <a:off x="5093208" y="2259366"/>
            <a:ext cx="3291900" cy="384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63500" algn="l" rtl="0">
              <a:spcBef>
                <a:spcPts val="400"/>
              </a:spcBef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 rot="-5400000">
            <a:off x="8227325" y="5885470"/>
            <a:ext cx="1315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en-US" sz="2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9001124" y="4846320"/>
            <a:ext cx="142800" cy="201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>
            <a:spLocks noGrp="1"/>
          </p:cNvSpPr>
          <p:nvPr>
            <p:ph type="pic" idx="2"/>
          </p:nvPr>
        </p:nvSpPr>
        <p:spPr>
          <a:xfrm>
            <a:off x="-1" y="0"/>
            <a:ext cx="9000900" cy="48462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60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7200" y="5715000"/>
            <a:ext cx="81534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 rot="-5400000">
            <a:off x="8227325" y="5885470"/>
            <a:ext cx="1315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ts val="3200"/>
              <a:buFont typeface="Arial Black"/>
              <a:buNone/>
              <a:defRPr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9001124" y="0"/>
            <a:ext cx="142800" cy="4846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1447800"/>
            <a:ext cx="7772400" cy="432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8800"/>
              <a:buFont typeface="Arial Black"/>
              <a:buNone/>
              <a:defRPr sz="8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 rot="-5400000">
            <a:off x="8227325" y="5885470"/>
            <a:ext cx="1315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en-US" sz="2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ts val="3600"/>
              <a:buFont typeface="Arial Black"/>
              <a:buNone/>
              <a:defRPr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1630680" y="1574800"/>
            <a:ext cx="32919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spcAft>
                <a:spcPts val="60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38100" algn="l" rtl="0">
              <a:spcBef>
                <a:spcPts val="480"/>
              </a:spcBef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090160" y="1574800"/>
            <a:ext cx="32919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spcAft>
                <a:spcPts val="60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38100" algn="l" rtl="0">
              <a:spcBef>
                <a:spcPts val="480"/>
              </a:spcBef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 rot="-5400000">
            <a:off x="8227325" y="5885470"/>
            <a:ext cx="1315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en-US" sz="2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ts val="3600"/>
              <a:buFont typeface="Arial Black"/>
              <a:buNone/>
              <a:defRPr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 rot="-5400000">
            <a:off x="8227325" y="5885470"/>
            <a:ext cx="1315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en-US" sz="2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60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  <a:defRPr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 rot="-5400000">
            <a:off x="8227325" y="5885470"/>
            <a:ext cx="1315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en-US" sz="2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ts val="3600"/>
              <a:buFont typeface="Arial Black"/>
              <a:buNone/>
              <a:defRPr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 rot="5400000">
            <a:off x="2080350" y="129450"/>
            <a:ext cx="4373700" cy="762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63500" algn="l" rtl="0">
              <a:spcBef>
                <a:spcPts val="400"/>
              </a:spcBef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 rot="-5400000">
            <a:off x="8227325" y="5885470"/>
            <a:ext cx="1315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en-US" sz="2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ts val="3600"/>
              <a:buFont typeface="Arial Black"/>
              <a:buNone/>
              <a:defRPr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63500" algn="l" rtl="0">
              <a:spcBef>
                <a:spcPts val="400"/>
              </a:spcBef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 rot="-5400000">
            <a:off x="8227325" y="5885470"/>
            <a:ext cx="1315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en-US" sz="2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  <a:defRPr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1627632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63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5093208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4"/>
          </p:nvPr>
        </p:nvSpPr>
        <p:spPr>
          <a:xfrm>
            <a:off x="5093208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63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  <a:defRPr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63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>
            <a:spLocks noGrp="1"/>
          </p:cNvSpPr>
          <p:nvPr>
            <p:ph type="pic" idx="2"/>
          </p:nvPr>
        </p:nvSpPr>
        <p:spPr>
          <a:xfrm>
            <a:off x="-1" y="0"/>
            <a:ext cx="9000877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60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5715000"/>
            <a:ext cx="81534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  <a:defRPr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 Black"/>
              <a:buNone/>
              <a:defRPr sz="8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  <a:defRPr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630680" y="1574800"/>
            <a:ext cx="329184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60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14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5090160" y="1574800"/>
            <a:ext cx="329184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60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14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  <a:defRPr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  <a:defRPr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63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ts val="3600"/>
              <a:buFont typeface="Arial Black"/>
              <a:buNone/>
              <a:defRPr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20000" cy="437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63500" algn="l" rtl="0">
              <a:spcBef>
                <a:spcPts val="400"/>
              </a:spcBef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 rot="-5400000">
            <a:off x="8227325" y="5885470"/>
            <a:ext cx="1315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9001124" y="0"/>
            <a:ext cx="142800" cy="13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9001124" y="1371600"/>
            <a:ext cx="142800" cy="548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www.indiegogo.com/projects/make-apples-cool--2/x/1166268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55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 Black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TRANSFORMING DEVELOPMENT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LEJLA SADIKU</a:t>
            </a:r>
          </a:p>
          <a:p>
            <a:pPr marL="0" marR="0" lvl="0" indent="-88900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OPEN DATA SPECIALIST</a:t>
            </a:r>
          </a:p>
          <a:p>
            <a:pPr marL="0" marR="0" lvl="0" indent="-88900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UNDP ISTANBUL REGIONAL HUB</a:t>
            </a:r>
          </a:p>
          <a:p>
            <a:pPr marL="0" marR="0" lvl="0" indent="-88900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PROJECT BOARD MEETING, 12.12.2017</a:t>
            </a:r>
          </a:p>
        </p:txBody>
      </p:sp>
      <p:pic>
        <p:nvPicPr>
          <p:cNvPr id="177" name="Shape 177" descr="undp logo - transpare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6500" y="145625"/>
            <a:ext cx="863255" cy="1294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6250" y="4921588"/>
            <a:ext cx="2591225" cy="151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ECO-SYSTEM BUILDING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4"/>
          </p:nvPr>
        </p:nvSpPr>
        <p:spPr>
          <a:xfrm>
            <a:off x="5063724" y="1895851"/>
            <a:ext cx="3867300" cy="4215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ts val="1800"/>
              <a:buChar char="-"/>
            </a:pPr>
            <a:r>
              <a:rPr lang="en-US" sz="1800"/>
              <a:t>High engagement with community in Western Balkans &amp; Black Sea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ts val="1800"/>
              <a:buChar char="-"/>
            </a:pPr>
            <a:r>
              <a:rPr lang="en-US" sz="1800"/>
              <a:t>Application number increased by 40% in WB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ts val="1800"/>
              <a:buChar char="-"/>
            </a:pPr>
            <a:r>
              <a:rPr lang="en-US" sz="1800"/>
              <a:t>Winners linked up to other actors for scaling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ts val="1800"/>
              <a:buChar char="-"/>
            </a:pPr>
            <a:r>
              <a:rPr lang="en-US" sz="1800"/>
              <a:t>Collaboration with private sector in the Western Balkans sub-region</a:t>
            </a:r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25168"/>
            <a:ext cx="4788410" cy="2921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1893" y="88324"/>
            <a:ext cx="5980694" cy="156071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3575050" y="1600200"/>
            <a:ext cx="5137500" cy="491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 with 45 governments, UNDP offices and other partners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Raised over 5,5 mil $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trip advisor Citizenergy; for green energy in more than 20 countries (investments exceeded 35 mil EUR)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Social Impact Bonds projects in Serbia and Belarus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Blockchain pilots in Serbia, Moldova, Armenia and Tajikistan (in the pipeline: Ukraine)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Combining crowdfunding and blockchain with Solar Coin Foundation and Sun exchange 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Forecast Based Financing for floods in Bosnia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Shape 256" descr="A screenshot of a cell phone  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744" y="1804957"/>
            <a:ext cx="3200898" cy="4071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 descr="A person on the food  Description generated with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8744" y="4366614"/>
            <a:ext cx="3693816" cy="2392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1893" y="88324"/>
            <a:ext cx="5980694" cy="1560711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3575050" y="1600200"/>
            <a:ext cx="5111700" cy="448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UNDP Moldova campaign (</a:t>
            </a:r>
            <a:r>
              <a:rPr lang="en-US" sz="16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Make Apples Cool</a:t>
            </a: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scaled up activities from 3,500 kids to over 350.000 kids at the national level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Global Crowdfunding Academy UNDP Istanbul 2016, Cairo, Kiev and Bosnia and Herzegovina 2017 have mobilized over $1.000,000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Crowdfunding Academy Croatia 2015, 2016, 2017  most of them on Indiegogo) to date has completed more than 20 campaigns with mobilized over $300.000. 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Crowdfunding Academies to support entrepreneurs in Ukraine and Bosnia and Herzegovina</a:t>
            </a:r>
          </a:p>
        </p:txBody>
      </p:sp>
      <p:pic>
        <p:nvPicPr>
          <p:cNvPr id="265" name="Shape 265" descr="A screenshot of a cell phone  Description generated with very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0940" y="1649035"/>
            <a:ext cx="3374110" cy="2201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 descr="A close up of a sign  Description generated with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3717" y="3783508"/>
            <a:ext cx="2815277" cy="2850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/>
        </p:nvSpPr>
        <p:spPr>
          <a:xfrm>
            <a:off x="3796212" y="1242475"/>
            <a:ext cx="5039360" cy="43758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342900" marR="0" lvl="0" indent="-32797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000000"/>
                </a:solidFill>
              </a:rPr>
              <a:t>Growing portfolio to change the focus from activities to results and impact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342900" marR="0" lvl="0" indent="-327977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000000"/>
                </a:solidFill>
              </a:rPr>
              <a:t>€5m Social Impact Bond aimed to be launched in early 2018 in Serbia to tackle the youth unemployment</a:t>
            </a:r>
          </a:p>
          <a:p>
            <a:pPr marL="0" marR="0" lvl="0" indent="0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None/>
            </a:pPr>
            <a:endParaRPr sz="1800" b="1"/>
          </a:p>
          <a:p>
            <a:pPr marL="342900" marR="0" lvl="0" indent="-327977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000000"/>
                </a:solidFill>
              </a:rPr>
              <a:t>Others in design phase: rhino protection DIB in Africa, road safety SIB in Montenegro</a:t>
            </a:r>
          </a:p>
          <a:p>
            <a:pPr marL="0" marR="0" lvl="0" indent="0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None/>
            </a:pPr>
            <a:endParaRPr sz="203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35"/>
              <a:buFont typeface="Arial"/>
              <a:buNone/>
            </a:pPr>
            <a:endParaRPr sz="2035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419" y="461487"/>
            <a:ext cx="3122337" cy="3370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31" y="3159667"/>
            <a:ext cx="4070315" cy="2303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92853" y="-193040"/>
            <a:ext cx="5134107" cy="1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LEARNING 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1627632" y="1572768"/>
            <a:ext cx="3291900" cy="63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/>
              <a:t>Country Level Interventions	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body" idx="2"/>
          </p:nvPr>
        </p:nvSpPr>
        <p:spPr>
          <a:xfrm>
            <a:off x="1627632" y="2259366"/>
            <a:ext cx="3291900" cy="384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/>
              <a:t>Possibility for regional replication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Necessity to link-up to broader reform processes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Investment in design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External on demand expertise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Time-related demands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body" idx="3"/>
          </p:nvPr>
        </p:nvSpPr>
        <p:spPr>
          <a:xfrm>
            <a:off x="5093208" y="1572768"/>
            <a:ext cx="3291900" cy="63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/>
              <a:t>Regional Initiatives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4"/>
          </p:nvPr>
        </p:nvSpPr>
        <p:spPr>
          <a:xfrm>
            <a:off x="5093208" y="2259366"/>
            <a:ext cx="3291900" cy="384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/>
              <a:t>High demand for regional &amp; cross-regional collaborative platforms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Investment required in R&amp;D in emerging areas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High demand for data and digital literacy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/>
              <a:t>FINANCIAL OVERVIEW</a:t>
            </a:r>
          </a:p>
        </p:txBody>
      </p:sp>
      <p:graphicFrame>
        <p:nvGraphicFramePr>
          <p:cNvPr id="291" name="Shape 291"/>
          <p:cNvGraphicFramePr/>
          <p:nvPr/>
        </p:nvGraphicFramePr>
        <p:xfrm>
          <a:off x="639900" y="2261785"/>
          <a:ext cx="7551600" cy="3144425"/>
        </p:xfrm>
        <a:graphic>
          <a:graphicData uri="http://schemas.openxmlformats.org/drawingml/2006/table">
            <a:tbl>
              <a:tblPr>
                <a:noFill/>
                <a:tableStyleId>{503D4D92-BB84-4F43-9309-A96DF309D2CA}</a:tableStyleId>
              </a:tblPr>
              <a:tblGrid>
                <a:gridCol w="251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3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US" sz="1600" b="1"/>
                        <a:t>Funding (2017)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US" sz="1600" b="1"/>
                        <a:t>Balance (2017)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2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US" sz="1600" b="1"/>
                        <a:t>Output 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US" sz="1600"/>
                        <a:t>241,971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US" sz="1600"/>
                        <a:t>42,079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2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US" sz="1600" b="1"/>
                        <a:t>Output 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US" sz="1600"/>
                        <a:t>202,833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7,515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2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US" sz="1600" b="1"/>
                        <a:t>Output 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US" sz="1600"/>
                        <a:t>222,096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US" sz="1600"/>
                        <a:t>516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2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US" sz="1600" b="1"/>
                        <a:t>Output 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US" sz="1600"/>
                        <a:t>162,321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US" sz="1600"/>
                        <a:t>1,815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2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US" sz="1600" b="1"/>
                        <a:t>TOTAL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US" sz="1600" b="1"/>
                        <a:t>829,221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-US" sz="1600" b="1"/>
                        <a:t>51,925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4A516-EAD9-43D2-8578-CB6D435AA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OUTSTANDING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2A719-DA24-4A92-A046-8EBC509F4F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/>
              <a:t>Agreement on any outstanding balance</a:t>
            </a:r>
          </a:p>
          <a:p>
            <a:pPr marL="342900" indent="-342900">
              <a:buFontTx/>
              <a:buChar char="-"/>
            </a:pPr>
            <a:r>
              <a:rPr lang="en-US" dirty="0"/>
              <a:t>Decision on transfer of assets (1 laptop)</a:t>
            </a:r>
          </a:p>
          <a:p>
            <a:pPr marL="342900" indent="-342900">
              <a:buFontTx/>
              <a:buChar char="-"/>
            </a:pPr>
            <a:r>
              <a:rPr lang="en-US" dirty="0"/>
              <a:t>Decision for the operational closure of the project</a:t>
            </a:r>
          </a:p>
          <a:p>
            <a:pPr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943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/>
          </p:cNvSpPr>
          <p:nvPr>
            <p:ph type="pic" idx="2"/>
          </p:nvPr>
        </p:nvSpPr>
        <p:spPr>
          <a:xfrm>
            <a:off x="-1" y="0"/>
            <a:ext cx="9000900" cy="4846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457200" y="5715000"/>
            <a:ext cx="8153400" cy="45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Thank you for listening.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Questions?</a:t>
            </a:r>
          </a:p>
        </p:txBody>
      </p:sp>
      <p:pic>
        <p:nvPicPr>
          <p:cNvPr id="300" name="Shape 300"/>
          <p:cNvPicPr preferRelativeResize="0"/>
          <p:nvPr/>
        </p:nvPicPr>
        <p:blipFill rotWithShape="1">
          <a:blip r:embed="rId3">
            <a:alphaModFix/>
          </a:blip>
          <a:srcRect r="12288" b="14704"/>
          <a:stretch/>
        </p:blipFill>
        <p:spPr>
          <a:xfrm>
            <a:off x="0" y="0"/>
            <a:ext cx="9000902" cy="484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3575050" y="1600200"/>
            <a:ext cx="5111700" cy="448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203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500" b="0" i="0" u="none" strike="noStrike" cap="none">
                <a:solidFill>
                  <a:srgbClr val="9BAFB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3429600" cy="458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>
              <a:solidFill>
                <a:srgbClr val="262626"/>
              </a:solidFill>
            </a:endParaRPr>
          </a:p>
          <a:p>
            <a:pPr marL="457200" marR="0" lvl="0" indent="-3873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500"/>
              <a:buFont typeface="Arial"/>
              <a:buChar char="-"/>
            </a:pPr>
            <a:r>
              <a:rPr lang="en-US" sz="25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Project Goals</a:t>
            </a:r>
          </a:p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500"/>
              <a:buFont typeface="Arial"/>
              <a:buChar char="-"/>
            </a:pPr>
            <a:r>
              <a:rPr lang="en-US" sz="25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Project Approach</a:t>
            </a:r>
          </a:p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500"/>
              <a:buFont typeface="Arial"/>
              <a:buChar char="-"/>
            </a:pPr>
            <a:r>
              <a:rPr lang="en-US" sz="25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Project Progress</a:t>
            </a:r>
          </a:p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500"/>
              <a:buFont typeface="Arial"/>
              <a:buChar char="-"/>
            </a:pPr>
            <a:r>
              <a:rPr lang="en-US" sz="2500">
                <a:solidFill>
                  <a:srgbClr val="262626"/>
                </a:solidFill>
              </a:rPr>
              <a:t>Learning</a:t>
            </a:r>
          </a:p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500"/>
              <a:buFont typeface="Arial"/>
              <a:buChar char="-"/>
            </a:pPr>
            <a:r>
              <a:rPr lang="en-US" sz="25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Financial Overview</a:t>
            </a:r>
          </a:p>
          <a:p>
            <a:pPr marL="0" marR="0" lvl="0" indent="-698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CONTENT</a:t>
            </a: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2244" y="2113350"/>
            <a:ext cx="4604510" cy="3069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3522000" cy="479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US" sz="1200"/>
              <a:t>Public sector institutions in the ECIS region enhanced knowledge and skills to use data for good governance and social impact;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US" sz="1200"/>
              <a:t>Citizens in the ECIS region enabled to generate and use data that could strengthen design and delivery of a wide range of public services;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US" sz="1200"/>
              <a:t>Regional and national entities, leaders and groups enabled to learn from each other, collaborate and share experience; and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US" sz="1200"/>
              <a:t>National counterparts and citizens enabled to apply a range of alternative financing mechanisms for the benefit of policy-making and public service delivery. </a:t>
            </a:r>
          </a:p>
          <a:p>
            <a:pPr marL="0" lvl="0" indent="0">
              <a:spcBef>
                <a:spcPts val="0"/>
              </a:spcBef>
              <a:buNone/>
            </a:pPr>
            <a:endParaRPr sz="1200"/>
          </a:p>
        </p:txBody>
      </p:sp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PROJECT GOALS</a:t>
            </a: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 l="15310" r="13112"/>
          <a:stretch/>
        </p:blipFill>
        <p:spPr>
          <a:xfrm>
            <a:off x="4323100" y="1677925"/>
            <a:ext cx="4535050" cy="448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3575050" y="1600200"/>
            <a:ext cx="5111700" cy="448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rgbClr val="9BAFB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4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Country Level Interventions</a:t>
            </a:r>
          </a:p>
          <a:p>
            <a:pPr marL="0" marR="0" lvl="0" indent="-69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rgbClr val="9BAFB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 a problem and a willing partner</a:t>
            </a:r>
          </a:p>
          <a:p>
            <a:pPr marL="0" marR="0" lvl="0" indent="-69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rgbClr val="9BAFB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Proof/Redefine the problem based on user research (validate: are we solving the right problem)</a:t>
            </a:r>
          </a:p>
          <a:p>
            <a:pPr marL="0" marR="0" lvl="0" indent="-69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rgbClr val="9BAFB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and open the relevant data to address the problem, identify new sources of data (digital and non)</a:t>
            </a:r>
          </a:p>
          <a:p>
            <a:pPr marL="0" marR="0" lvl="0" indent="-69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rgbClr val="9BAFB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Engage citizens in developing solutions</a:t>
            </a:r>
          </a:p>
          <a:p>
            <a:pPr marL="0" marR="0" lvl="0" indent="-69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rgbClr val="9BAFB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Enhance institutional capacity to integrate design thinking in problem solving, determine new avenues for citizen-government relations, and establish measurable results to interventions.</a:t>
            </a:r>
          </a:p>
          <a:p>
            <a:pPr marL="0" marR="0" lvl="0" indent="-203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200" b="1" i="0" u="none" strike="noStrike" cap="none">
                <a:solidFill>
                  <a:srgbClr val="9BAFB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500" b="1" i="0" u="none" strike="noStrike" cap="none">
                <a:solidFill>
                  <a:srgbClr val="9BAFB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5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Enable learning and sharing.</a:t>
            </a:r>
          </a:p>
          <a:p>
            <a:pPr marL="0" marR="0" lvl="0" indent="-69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rgbClr val="9BAFB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28593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APPROACH</a:t>
            </a:r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 l="35812" r="23726" b="-4678"/>
          <a:stretch/>
        </p:blipFill>
        <p:spPr>
          <a:xfrm>
            <a:off x="457200" y="1902050"/>
            <a:ext cx="2466650" cy="357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Shape 208" descr="bb21a268-90d2-4843-a364-7c56d28858d8.JPG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7908" r="17906"/>
          <a:stretch/>
        </p:blipFill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Service Evaluation Tool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Ethnographic research with pre-retirement people</a:t>
            </a:r>
          </a:p>
          <a:p>
            <a:pPr marL="0" marR="0" lvl="0" indent="-1016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Mobile phones do not work for this target group</a:t>
            </a:r>
          </a:p>
          <a:p>
            <a:pPr marL="285750" marR="0" lvl="0" indent="-38735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flows from person-to-person</a:t>
            </a:r>
          </a:p>
          <a:p>
            <a:pPr marL="0" marR="0" lvl="0" indent="-1016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chambers across the country</a:t>
            </a:r>
          </a:p>
          <a:p>
            <a:pPr marL="285750" marR="0" lvl="0" indent="-38735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38735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DESIGNING WITH PEOPLE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3703053" y="6269789"/>
            <a:ext cx="4678947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MiLab conducting ethnographic research; Photo Credit: MiLab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hape 216" descr="Screen Shot 2017-11-14 at 11.00.22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79" b="179"/>
          <a:stretch/>
        </p:blipFill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Contracting in the Public Procurement Commission  </a:t>
            </a:r>
          </a:p>
          <a:p>
            <a:pPr marL="0" marR="0" lvl="0" indent="-1016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70% delays in reviewing complaints</a:t>
            </a:r>
          </a:p>
          <a:p>
            <a:pPr marL="0" marR="0" lvl="0" indent="-1016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days of iteration to understand the clog in the system</a:t>
            </a:r>
          </a:p>
          <a:p>
            <a:pPr marL="285750" marR="0" lvl="0" indent="-38735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$$$ for businesses &amp; agencies </a:t>
            </a:r>
          </a:p>
          <a:p>
            <a:pPr marL="285750" marR="0" lvl="0" indent="-38735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DESIGNING WITH PEOPLE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Shape 223" descr="IMG_0523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7210" r="7210"/>
          <a:stretch/>
        </p:blipFill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DataLex Armenia</a:t>
            </a:r>
          </a:p>
          <a:p>
            <a:pPr marL="0" marR="0" lvl="0" indent="-1016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150,000 court cases filed in 2016</a:t>
            </a:r>
          </a:p>
          <a:p>
            <a:pPr marL="0" marR="0" lvl="0" indent="-1016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Established Smart Search DataLex</a:t>
            </a:r>
          </a:p>
          <a:p>
            <a:pPr marL="0" marR="0" lvl="0" indent="-1016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 predictability, transparency and efficiency of legal aid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DESIGNING WITH PEOPLE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Shape 2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0075" t="-14" r="5739" b="12"/>
          <a:stretch/>
        </p:blipFill>
        <p:spPr>
          <a:xfrm>
            <a:off x="3575050" y="1600200"/>
            <a:ext cx="5111750" cy="447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 Pollution in Skopje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Heating choices correlate with the education levels</a:t>
            </a:r>
          </a:p>
          <a:p>
            <a:pPr marL="0" marR="0" lvl="0" indent="-1016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1.3% of the citizens select their heating based on how much it pollutes</a:t>
            </a:r>
          </a:p>
          <a:p>
            <a:pPr marL="285750" marR="0" lvl="0" indent="-38735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Correlation between waste treatment &amp; air pollution</a:t>
            </a:r>
          </a:p>
          <a:p>
            <a:pPr marL="285750" marR="0" lvl="0" indent="-38735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1 city, endorsed by 20 now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DESIGNING WITH PEOPLE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DESIGNING FOR SCALE</a:t>
            </a:r>
          </a:p>
        </p:txBody>
      </p:sp>
      <p:pic>
        <p:nvPicPr>
          <p:cNvPr id="239" name="Shape 239" descr="20171109_104608_resized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t="17197" b="17197"/>
          <a:stretch/>
        </p:blipFill>
        <p:spPr>
          <a:xfrm>
            <a:off x="1627632" y="2259366"/>
            <a:ext cx="3291840" cy="384048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>
            <a:spLocks noGrp="1"/>
          </p:cNvSpPr>
          <p:nvPr>
            <p:ph type="body" idx="4"/>
          </p:nvPr>
        </p:nvSpPr>
        <p:spPr>
          <a:xfrm>
            <a:off x="5093208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Serbia &amp; Tajikistan, improving performance reporting of local governments</a:t>
            </a:r>
          </a:p>
          <a:p>
            <a:pPr marL="0" marR="0" lvl="0" indent="-1016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Piloting with 2-3 local governments, potential to scale nationally</a:t>
            </a:r>
          </a:p>
          <a:p>
            <a:pPr marL="342900" marR="0" lvl="0" indent="-4445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Relevance of understanding the political economy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sentia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sentia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DP Programme Document" ma:contentTypeID="0x010100F075C04BA242A84ABD3293E3AD35CDA400AB50428DC784B44FAACCAA5FAE40C0590045B5E632B552204ABF0E616DD66BDA0F" ma:contentTypeVersion="73" ma:contentTypeDescription="" ma:contentTypeScope="" ma:versionID="9de00a5f5954494ae107930a66ca92e2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1ed4137b-41b2-488b-8250-6d369ec27664" xmlns:ns4="f1161f5b-24a3-4c2d-bc81-44cb9325e8ee" targetNamespace="http://schemas.microsoft.com/office/2006/metadata/properties" ma:root="true" ma:fieldsID="074a45cdc06b655c19533db1d6232777" ns1:_="" ns2:_="" ns3:_="" ns4:_="">
    <xsd:import namespace="http://schemas.microsoft.com/sharepoint/v3"/>
    <xsd:import namespace="http://schemas.microsoft.com/sharepoint/v3/fields"/>
    <xsd:import namespace="1ed4137b-41b2-488b-8250-6d369ec27664"/>
    <xsd:import namespace="f1161f5b-24a3-4c2d-bc81-44cb9325e8ee"/>
    <xsd:element name="properties">
      <xsd:complexType>
        <xsd:sequence>
          <xsd:element name="documentManagement">
            <xsd:complexType>
              <xsd:all>
                <xsd:element ref="ns3:UndpClassificationLevel" minOccurs="0"/>
                <xsd:element ref="ns4:UNDPPOPPFunctionalArea" minOccurs="0"/>
                <xsd:element ref="ns3:UndpProjectNo" minOccurs="0"/>
                <xsd:element ref="ns4:Outcome1" minOccurs="0"/>
                <xsd:element ref="ns3:UndpDocStatus" minOccurs="0"/>
                <xsd:element ref="ns3:UndpOUCode" minOccurs="0"/>
                <xsd:element ref="ns3:UndpDocFormat" minOccurs="0"/>
                <xsd:element ref="ns3:UndpDocID" minOccurs="0"/>
                <xsd:element ref="ns4:PDC_x0020_Document_x0020_Category" minOccurs="0"/>
                <xsd:element ref="ns4:UNDPPublishedDate" minOccurs="0"/>
                <xsd:element ref="ns4:UNDPSummary" minOccurs="0"/>
                <xsd:element ref="ns3:TaxCatchAll" minOccurs="0"/>
                <xsd:element ref="ns3:TaxCatchAllLabel" minOccurs="0"/>
                <xsd:element ref="ns3:UndpDocTypeMMTaxHTField0" minOccurs="0"/>
                <xsd:element ref="ns3:UNDPCountryTaxHTField0" minOccurs="0"/>
                <xsd:element ref="ns3:UNDPDocumentCategoryTaxHTField0" minOccurs="0"/>
                <xsd:element ref="ns3:b6db62fdefd74bd188b0c1cc54de5bcf" minOccurs="0"/>
                <xsd:element ref="ns3:UN_x0020_LanguagesTaxHTField0" minOccurs="0"/>
                <xsd:element ref="ns3:c4e2ab2cc9354bbf9064eeb465a566ea" minOccurs="0"/>
                <xsd:element ref="ns3:UNDPFocusAreasTaxHTField0" minOccurs="0"/>
                <xsd:element ref="ns4:o4086b1782a74105bb5269035bccc8e9" minOccurs="0"/>
                <xsd:element ref="ns4:Project_x0020_Number" minOccurs="0"/>
                <xsd:element ref="ns4:idff2b682fce4d0680503cd9036a3260" minOccurs="0"/>
                <xsd:element ref="ns3:UndpIsTemplate" minOccurs="0"/>
                <xsd:element ref="ns4:gc6531b704974d528487414686b72f6f" minOccurs="0"/>
                <xsd:element ref="ns4:Project_x0020_Manager" minOccurs="0"/>
                <xsd:element ref="ns2:_Publisher" minOccurs="0"/>
                <xsd:element ref="ns4:_dlc_DocId" minOccurs="0"/>
                <xsd:element ref="ns4:_dlc_DocIdUrl" minOccurs="0"/>
                <xsd:element ref="ns4:_dlc_DocIdPersistId" minOccurs="0"/>
                <xsd:element ref="ns4:Document_x0020_Coverage_x0020_Period_x0020_Start_x0020_Date" minOccurs="0"/>
                <xsd:element ref="ns4:Document_x0020_Coverage_x0020_Period_x0020_End_x0020_Date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atedBy" ma:index="52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53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54" nillable="true" ma:displayName="Number of Likes" ma:internalName="LikesCount">
      <xsd:simpleType>
        <xsd:restriction base="dms:Unknown"/>
      </xsd:simpleType>
    </xsd:element>
    <xsd:element name="LikedBy" ma:index="55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Publisher" ma:index="46" nillable="true" ma:displayName="Publisher" ma:description="The person who published the document" ma:hidden="true" ma:internalName="_Publisher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d4137b-41b2-488b-8250-6d369ec27664" elementFormDefault="qualified">
    <xsd:import namespace="http://schemas.microsoft.com/office/2006/documentManagement/types"/>
    <xsd:import namespace="http://schemas.microsoft.com/office/infopath/2007/PartnerControls"/>
    <xsd:element name="UndpClassificationLevel" ma:index="4" nillable="true" ma:displayName="Classification Level" ma:default="Internal Use Only" ma:description="re: UNDP Information Classification &amp; Handling Standard" ma:format="Dropdown" ma:internalName="UndpClassificationLevel">
      <xsd:simpleType>
        <xsd:restriction base="dms:Choice">
          <xsd:enumeration value="Internal Use Only"/>
          <xsd:enumeration value="Confidential"/>
          <xsd:enumeration value="Highly Confidential"/>
          <xsd:enumeration value="Public"/>
        </xsd:restriction>
      </xsd:simpleType>
    </xsd:element>
    <xsd:element name="UndpProjectNo" ma:index="8" nillable="true" ma:displayName="Project No" ma:description="If applicable, the Atlas Project Number that this document relates to." ma:internalName="UndpProjectNo" ma:readOnly="false">
      <xsd:simpleType>
        <xsd:restriction base="dms:Text">
          <xsd:maxLength value="12"/>
        </xsd:restriction>
      </xsd:simpleType>
    </xsd:element>
    <xsd:element name="UndpDocStatus" ma:index="10" nillable="true" ma:displayName="Document Status" ma:default="Draft" ma:description="The status of the document" ma:format="Dropdown" ma:internalName="UndpDocStatus">
      <xsd:simpleType>
        <xsd:restriction base="dms:Choice">
          <xsd:enumeration value="Draft"/>
          <xsd:enumeration value="Reviewed"/>
          <xsd:enumeration value="Approved"/>
          <xsd:enumeration value="Not Approved"/>
          <xsd:enumeration value="Final"/>
          <xsd:enumeration value="Expired"/>
        </xsd:restriction>
      </xsd:simpleType>
    </xsd:element>
    <xsd:element name="UndpOUCode" ma:index="11" nillable="true" ma:displayName="Unit Code" ma:description="The Atlas Unit Code of the authoring Unit" ma:format="Dropdown" ma:internalName="UndpOUCode">
      <xsd:simpleType>
        <xsd:restriction base="dms:Choice">
          <xsd:enumeration value="ABW"/>
          <xsd:enumeration value="AFG"/>
          <xsd:enumeration value="AGO"/>
          <xsd:enumeration value="AIA"/>
          <xsd:enumeration value="ALB"/>
          <xsd:enumeration value="ANT"/>
          <xsd:enumeration value="ARE"/>
          <xsd:enumeration value="ARG"/>
          <xsd:enumeration value="ARM"/>
          <xsd:enumeration value="ATG"/>
          <xsd:enumeration value="AZE"/>
          <xsd:enumeration value="BDI"/>
          <xsd:enumeration value="BEN"/>
          <xsd:enumeration value="BFA"/>
          <xsd:enumeration value="BGD"/>
          <xsd:enumeration value="BGR"/>
          <xsd:enumeration value="BHR"/>
          <xsd:enumeration value="BHS"/>
          <xsd:enumeration value="BIH"/>
          <xsd:enumeration value="BLR"/>
          <xsd:enumeration value="BLZ"/>
          <xsd:enumeration value="BMU"/>
          <xsd:enumeration value="BOL"/>
          <xsd:enumeration value="BRA"/>
          <xsd:enumeration value="BRB"/>
          <xsd:enumeration value="BRC"/>
          <xsd:enumeration value="BTN"/>
          <xsd:enumeration value="BWA"/>
          <xsd:enumeration value="CAF"/>
          <xsd:enumeration value="CHL"/>
          <xsd:enumeration value="CHN"/>
          <xsd:enumeration value="CIV"/>
          <xsd:enumeration value="CMR"/>
          <xsd:enumeration value="COD"/>
          <xsd:enumeration value="COG"/>
          <xsd:enumeration value="COK"/>
          <xsd:enumeration value="COL"/>
          <xsd:enumeration value="COM"/>
          <xsd:enumeration value="CPV"/>
          <xsd:enumeration value="CRC"/>
          <xsd:enumeration value="CRI"/>
          <xsd:enumeration value="CUB"/>
          <xsd:enumeration value="CUR"/>
          <xsd:enumeration value="CYM"/>
          <xsd:enumeration value="CYP"/>
          <xsd:enumeration value="DJI"/>
          <xsd:enumeration value="DMA"/>
          <xsd:enumeration value="DOM"/>
          <xsd:enumeration value="DZA"/>
          <xsd:enumeration value="ECU"/>
          <xsd:enumeration value="EGY"/>
          <xsd:enumeration value="ERI"/>
          <xsd:enumeration value="ETH"/>
          <xsd:enumeration value="FJI"/>
          <xsd:enumeration value="FSM"/>
          <xsd:enumeration value="GAB"/>
          <xsd:enumeration value="GEO"/>
          <xsd:enumeration value="GHA"/>
          <xsd:enumeration value="GIN"/>
          <xsd:enumeration value="GMB"/>
          <xsd:enumeration value="GNB"/>
          <xsd:enumeration value="GNQ"/>
          <xsd:enumeration value="GRD"/>
          <xsd:enumeration value="GTM"/>
          <xsd:enumeration value="GUY"/>
          <xsd:enumeration value="HND"/>
          <xsd:enumeration value="HRV"/>
          <xsd:enumeration value="HTI"/>
          <xsd:enumeration value="IDN"/>
          <xsd:enumeration value="IND"/>
          <xsd:enumeration value="IRN"/>
          <xsd:enumeration value="IRQ"/>
          <xsd:enumeration value="JAM"/>
          <xsd:enumeration value="JOR"/>
          <xsd:enumeration value="KAZ"/>
          <xsd:enumeration value="KEN"/>
          <xsd:enumeration value="KGZ"/>
          <xsd:enumeration value="KHM"/>
          <xsd:enumeration value="KIR"/>
          <xsd:enumeration value="KNA"/>
          <xsd:enumeration value="KOR"/>
          <xsd:enumeration value="KOS"/>
          <xsd:enumeration value="KWT"/>
          <xsd:enumeration value="LAO"/>
          <xsd:enumeration value="LBN"/>
          <xsd:enumeration value="LBR"/>
          <xsd:enumeration value="LBY"/>
          <xsd:enumeration value="LCA"/>
          <xsd:enumeration value="LKA"/>
          <xsd:enumeration value="LSO"/>
          <xsd:enumeration value="LTU"/>
          <xsd:enumeration value="LVA"/>
          <xsd:enumeration value="MAR"/>
          <xsd:enumeration value="MDA"/>
          <xsd:enumeration value="MDG"/>
          <xsd:enumeration value="MDV"/>
          <xsd:enumeration value="MEX"/>
          <xsd:enumeration value="MHL"/>
          <xsd:enumeration value="MKD"/>
          <xsd:enumeration value="MLI"/>
          <xsd:enumeration value="MMR"/>
          <xsd:enumeration value="MNE"/>
          <xsd:enumeration value="MNG"/>
          <xsd:enumeration value="MOZ"/>
          <xsd:enumeration value="MRT"/>
          <xsd:enumeration value="MSR"/>
          <xsd:enumeration value="MUS"/>
          <xsd:enumeration value="MWI"/>
          <xsd:enumeration value="MYS"/>
          <xsd:enumeration value="NAM"/>
          <xsd:enumeration value="NER"/>
          <xsd:enumeration value="NGA"/>
          <xsd:enumeration value="NIC"/>
          <xsd:enumeration value="NIU"/>
          <xsd:enumeration value="NPL"/>
          <xsd:enumeration value="NRU"/>
          <xsd:enumeration value="PAK"/>
          <xsd:enumeration value="PAL"/>
          <xsd:enumeration value="PAN"/>
          <xsd:enumeration value="PER"/>
          <xsd:enumeration value="PHL"/>
          <xsd:enumeration value="PLW"/>
          <xsd:enumeration value="PNG"/>
          <xsd:enumeration value="POL"/>
          <xsd:enumeration value="PRK"/>
          <xsd:enumeration value="PRY"/>
          <xsd:enumeration value="PSC"/>
          <xsd:enumeration value="QAT"/>
          <xsd:enumeration value="R11"/>
          <xsd:enumeration value="R12"/>
          <xsd:enumeration value="R44"/>
          <xsd:enumeration value="R45"/>
          <xsd:enumeration value="R46"/>
          <xsd:enumeration value="R47"/>
          <xsd:enumeration value="RJB"/>
          <xsd:enumeration value="ROU"/>
          <xsd:enumeration value="RUS"/>
          <xsd:enumeration value="RWA"/>
          <xsd:enumeration value="SAU"/>
          <xsd:enumeration value="SDN"/>
          <xsd:enumeration value="SEN"/>
          <xsd:enumeration value="SLB"/>
          <xsd:enumeration value="SLE"/>
          <xsd:enumeration value="SLV"/>
          <xsd:enumeration value="SOM"/>
          <xsd:enumeration value="SRB"/>
          <xsd:enumeration value="SSD"/>
          <xsd:enumeration value="STP"/>
          <xsd:enumeration value="SUR"/>
          <xsd:enumeration value="SVK"/>
          <xsd:enumeration value="SWZ"/>
          <xsd:enumeration value="SYC"/>
          <xsd:enumeration value="SYR"/>
          <xsd:enumeration value="TCA"/>
          <xsd:enumeration value="TCD"/>
          <xsd:enumeration value="TGO"/>
          <xsd:enumeration value="THA"/>
          <xsd:enumeration value="TJK"/>
          <xsd:enumeration value="TKL"/>
          <xsd:enumeration value="TKM"/>
          <xsd:enumeration value="TLS"/>
          <xsd:enumeration value="TON"/>
          <xsd:enumeration value="TTO"/>
          <xsd:enumeration value="TUN"/>
          <xsd:enumeration value="TUR"/>
          <xsd:enumeration value="TUV"/>
          <xsd:enumeration value="TZA"/>
          <xsd:enumeration value="UGA"/>
          <xsd:enumeration value="UKR"/>
          <xsd:enumeration value="UNV"/>
          <xsd:enumeration value="URY"/>
          <xsd:enumeration value="UZB"/>
          <xsd:enumeration value="VCT"/>
          <xsd:enumeration value="VEN"/>
          <xsd:enumeration value="VGB"/>
          <xsd:enumeration value="VNM"/>
          <xsd:enumeration value="VUT"/>
          <xsd:enumeration value="WSM"/>
          <xsd:enumeration value="YEM"/>
          <xsd:enumeration value="ZAF"/>
          <xsd:enumeration value="ZMB"/>
          <xsd:enumeration value="ZWE"/>
          <xsd:enumeration value="H01"/>
          <xsd:enumeration value="H02"/>
          <xsd:enumeration value="H03"/>
          <xsd:enumeration value="H04"/>
          <xsd:enumeration value="H05"/>
          <xsd:enumeration value="H10"/>
          <xsd:enumeration value="H11"/>
          <xsd:enumeration value="H13"/>
          <xsd:enumeration value="H13"/>
          <xsd:enumeration value="H14"/>
          <xsd:enumeration value="H15"/>
          <xsd:enumeration value="H17"/>
          <xsd:enumeration value="H18"/>
          <xsd:enumeration value="H19"/>
          <xsd:enumeration value="H20"/>
          <xsd:enumeration value="H21"/>
          <xsd:enumeration value="H22"/>
          <xsd:enumeration value="H23"/>
          <xsd:enumeration value="H24"/>
          <xsd:enumeration value="H25"/>
          <xsd:enumeration value="H26"/>
          <xsd:enumeration value="H27"/>
          <xsd:enumeration value="H28"/>
          <xsd:enumeration value="H30"/>
          <xsd:enumeration value="H31"/>
          <xsd:enumeration value="H35"/>
          <xsd:enumeration value="H42"/>
          <xsd:enumeration value="H43"/>
          <xsd:enumeration value="H45"/>
          <xsd:enumeration value="H46"/>
          <xsd:enumeration value="H48"/>
          <xsd:enumeration value="H49"/>
          <xsd:enumeration value="H51"/>
          <xsd:enumeration value="H54"/>
          <xsd:enumeration value="H56"/>
          <xsd:enumeration value="H57"/>
          <xsd:enumeration value="H58"/>
          <xsd:enumeration value="H59"/>
          <xsd:enumeration value="H61"/>
          <xsd:enumeration value="H62"/>
          <xsd:enumeration value="H70"/>
          <xsd:enumeration value="H71"/>
        </xsd:restriction>
      </xsd:simpleType>
    </xsd:element>
    <xsd:element name="UndpDocFormat" ma:index="12" nillable="true" ma:displayName="Document Medium" ma:description="The medium/format from which this document originated (i.e. Fax, Paper, eDocument etc.)" ma:format="Dropdown" ma:internalName="UndpDocFormat">
      <xsd:simpleType>
        <xsd:restriction base="dms:Choice">
          <xsd:enumeration value="E-Document"/>
          <xsd:enumeration value="Letter/Paper"/>
          <xsd:enumeration value="E-Mail"/>
          <xsd:enumeration value="Fax/Telecopy"/>
          <xsd:enumeration value="Audio"/>
          <xsd:enumeration value="Database"/>
          <xsd:enumeration value="Image/Picture"/>
          <xsd:enumeration value="Instant Message"/>
          <xsd:enumeration value="Social Media"/>
        </xsd:restriction>
      </xsd:simpleType>
    </xsd:element>
    <xsd:element name="UndpDocID" ma:index="14" nillable="true" ma:displayName="Doc ID" ma:description="The Unique ID number for this document. Reserve for System Use." ma:internalName="UndpDocID">
      <xsd:simpleType>
        <xsd:restriction base="dms:Text">
          <xsd:maxLength value="35"/>
        </xsd:restriction>
      </xsd:simpleType>
    </xsd:element>
    <xsd:element name="TaxCatchAll" ma:index="23" nillable="true" ma:displayName="Taxonomy Catch All Column" ma:hidden="true" ma:list="{ebf97bad-dcbe-4f0d-9a23-b800605d6ac9}" ma:internalName="TaxCatchAll" ma:showField="CatchAllData" ma:web="f1161f5b-24a3-4c2d-bc81-44cb9325e8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4" nillable="true" ma:displayName="Taxonomy Catch All Column1" ma:hidden="true" ma:list="{ebf97bad-dcbe-4f0d-9a23-b800605d6ac9}" ma:internalName="TaxCatchAllLabel" ma:readOnly="true" ma:showField="CatchAllDataLabel" ma:web="f1161f5b-24a3-4c2d-bc81-44cb9325e8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UndpDocTypeMMTaxHTField0" ma:index="25" nillable="true" ma:taxonomy="true" ma:internalName="UndpDocTypeMMTaxHTField0" ma:taxonomyFieldName="UndpDocTypeMM" ma:displayName="Document Type" ma:default="" ma:fieldId="{ef94467a-fb76-4b42-91a0-5b5bdb6c8d34}" ma:sspId="28e6c43a-9e99-4bdd-9574-a0fa4ea3b61e" ma:termSetId="9ee71e91-19a9-476b-852f-3c2a633960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DPCountryTaxHTField0" ma:index="27" nillable="true" ma:taxonomy="true" ma:internalName="UNDPCountryTaxHTField0" ma:taxonomyFieldName="UNDPCountry" ma:displayName="Applies To Unit/Office/Country" ma:default="" ma:fieldId="{81e4cc14-7d66-47aa-92fc-e5e3ceab8cf9}" ma:taxonomyMulti="true" ma:sspId="28e6c43a-9e99-4bdd-9574-a0fa4ea3b61e" ma:termSetId="442a42f2-fc2a-49a0-9036-6cd97a005fb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DPDocumentCategoryTaxHTField0" ma:index="30" nillable="true" ma:taxonomy="true" ma:internalName="UNDPDocumentCategoryTaxHTField0" ma:taxonomyFieldName="UNDPDocumentCategory" ma:displayName="Document Category" ma:readOnly="false" ma:default="" ma:fieldId="{30683383-b7b1-438d-8f61-9bf6b516a9e8}" ma:sspId="28e6c43a-9e99-4bdd-9574-a0fa4ea3b61e" ma:termSetId="353ae5a2-1c9c-42f6-bb56-cf3ba72fb6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6db62fdefd74bd188b0c1cc54de5bcf" ma:index="32" nillable="true" ma:taxonomy="true" ma:internalName="b6db62fdefd74bd188b0c1cc54de5bcf" ma:taxonomyFieldName="UndpUnitMM" ma:displayName="Responsible Unit/Office" ma:readOnly="false" ma:default="" ma:fieldId="{b6db62fd-efd7-4bd1-88b0-c1cc54de5bcf}" ma:taxonomyMulti="true" ma:sspId="28e6c43a-9e99-4bdd-9574-a0fa4ea3b61e" ma:termSetId="41041907-3ad1-4549-b766-200fd229bd1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_x0020_LanguagesTaxHTField0" ma:index="33" nillable="true" ma:taxonomy="true" ma:internalName="UN_x0020_LanguagesTaxHTField0" ma:taxonomyFieldName="UN_x0020_Languages" ma:displayName="UN Languages" ma:readOnly="false" ma:default="1;#English|7f98b732-4b5b-4b70-ba90-a0eff09b5d2d" ma:fieldId="{41a2b052-e54a-4bfe-83da-6da45935c81e}" ma:sspId="28e6c43a-9e99-4bdd-9574-a0fa4ea3b61e" ma:termSetId="b4046108-c9b1-4d97-ad16-d3846fb24317" ma:anchorId="45d05d46-9bc9-40df-8618-9658690cf41e" ma:open="false" ma:isKeyword="false">
      <xsd:complexType>
        <xsd:sequence>
          <xsd:element ref="pc:Terms" minOccurs="0" maxOccurs="1"/>
        </xsd:sequence>
      </xsd:complexType>
    </xsd:element>
    <xsd:element name="c4e2ab2cc9354bbf9064eeb465a566ea" ma:index="34" nillable="true" ma:taxonomy="true" ma:internalName="c4e2ab2cc9354bbf9064eeb465a566ea" ma:taxonomyFieldName="eRegFilingCodeMM" ma:displayName="eFiling Code" ma:readOnly="false" ma:default="" ma:fieldId="{c4e2ab2c-c935-4bbf-9064-eeb465a566ea}" ma:sspId="28e6c43a-9e99-4bdd-9574-a0fa4ea3b61e" ma:termSetId="3f69c20a-3173-4973-84b2-95ebea5be078" ma:anchorId="f37a81ce-dd31-4fa3-b388-af2156d559de" ma:open="false" ma:isKeyword="false">
      <xsd:complexType>
        <xsd:sequence>
          <xsd:element ref="pc:Terms" minOccurs="0" maxOccurs="1"/>
        </xsd:sequence>
      </xsd:complexType>
    </xsd:element>
    <xsd:element name="UNDPFocusAreasTaxHTField0" ma:index="35" nillable="true" ma:taxonomy="true" ma:internalName="UNDPFocusAreasTaxHTField0" ma:taxonomyFieldName="UNDPFocusAreas" ma:displayName="Focus Area" ma:readOnly="false" ma:default="" ma:fieldId="{c0f5d6bc-94c2-4efb-8cb3-448ca9792810}" ma:taxonomyMulti="true" ma:sspId="28e6c43a-9e99-4bdd-9574-a0fa4ea3b61e" ma:termSetId="5595b894-23d9-4524-8855-5c6c69b8bcc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dpIsTemplate" ma:index="43" nillable="true" ma:displayName="Template" ma:default="No" ma:description="Is this document a template or model upon which other documents should be based?" ma:format="RadioButtons" ma:hidden="true" ma:internalName="UndpIsTemplate" ma:readOnly="false">
      <xsd:simpleType>
        <xsd:restriction base="dms:Choice">
          <xsd:enumeration value="Yes"/>
          <xsd:enumeration value="N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161f5b-24a3-4c2d-bc81-44cb9325e8ee" elementFormDefault="qualified">
    <xsd:import namespace="http://schemas.microsoft.com/office/2006/documentManagement/types"/>
    <xsd:import namespace="http://schemas.microsoft.com/office/infopath/2007/PartnerControls"/>
    <xsd:element name="UNDPPOPPFunctionalArea" ma:index="5" nillable="true" ma:displayName="Functional Area" ma:description="The Functional Area (as defined in POPP) of this document" ma:format="Dropdown" ma:internalName="UNDPPOPPFunctionalArea" ma:readOnly="false">
      <xsd:simpleType>
        <xsd:restriction base="dms:Choice">
          <xsd:enumeration value="Administrative Services"/>
          <xsd:enumeration value="Contract and Procurement"/>
          <xsd:enumeration value="Ethics"/>
          <xsd:enumeration value="Financial Resources"/>
          <xsd:enumeration value="Human Resources"/>
          <xsd:enumeration value="Information and Communications Technology"/>
          <xsd:enumeration value="Management of Crisis and Special Development Situations"/>
          <xsd:enumeration value="Partnerships"/>
          <xsd:enumeration value="Programme and Project"/>
          <xsd:enumeration value="Results &amp; Accountability"/>
          <xsd:enumeration value="Prescriptive Content"/>
          <xsd:enumeration value="Security"/>
        </xsd:restriction>
      </xsd:simpleType>
    </xsd:element>
    <xsd:element name="Outcome1" ma:index="9" nillable="true" ma:displayName="Output No" ma:internalName="Outcome1" ma:readOnly="false">
      <xsd:simpleType>
        <xsd:restriction base="dms:Text">
          <xsd:maxLength value="8"/>
        </xsd:restriction>
      </xsd:simpleType>
    </xsd:element>
    <xsd:element name="PDC_x0020_Document_x0020_Category" ma:index="15" nillable="true" ma:displayName="PDC Document Category" ma:default="Project" ma:format="Dropdown" ma:internalName="PDC_x0020_Document_x0020_Category" ma:readOnly="false">
      <xsd:simpleType>
        <xsd:restriction base="dms:Choice">
          <xsd:enumeration value="Project"/>
          <xsd:enumeration value="Proposal"/>
        </xsd:restriction>
      </xsd:simpleType>
    </xsd:element>
    <xsd:element name="UNDPPublishedDate" ma:index="19" nillable="true" ma:displayName="Published Date" ma:description="The date the document was published" ma:format="DateOnly" ma:hidden="true" ma:internalName="UNDPPublishedDate" ma:readOnly="false">
      <xsd:simpleType>
        <xsd:restriction base="dms:DateTime"/>
      </xsd:simpleType>
    </xsd:element>
    <xsd:element name="UNDPSummary" ma:index="21" nillable="true" ma:displayName="Summary" ma:description="A brief description or summary of the document that will displayed in search results." ma:hidden="true" ma:internalName="UNDPSummary" ma:readOnly="false">
      <xsd:simpleType>
        <xsd:restriction base="dms:Note"/>
      </xsd:simpleType>
    </xsd:element>
    <xsd:element name="o4086b1782a74105bb5269035bccc8e9" ma:index="39" nillable="true" ma:taxonomy="true" ma:internalName="o4086b1782a74105bb5269035bccc8e9" ma:taxonomyFieldName="Atlas_x0020_Document_x0020_Status" ma:displayName="PDC Document Status" ma:indexed="true" ma:default="763;#Draft|121d40a5-e62e-4d42-82e4-d6d12003de0a" ma:fieldId="{84086b17-82a7-4105-bb52-69035bccc8e9}" ma:sspId="28e6c43a-9e99-4bdd-9574-a0fa4ea3b61e" ma:termSetId="25903f6f-cbc1-40ed-9940-25d83ada12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_x0020_Number" ma:index="40" nillable="true" ma:displayName="Project Number" ma:hidden="true" ma:internalName="Project_x0020_Number" ma:readOnly="false">
      <xsd:simpleType>
        <xsd:restriction base="dms:Text">
          <xsd:maxLength value="8"/>
        </xsd:restriction>
      </xsd:simpleType>
    </xsd:element>
    <xsd:element name="idff2b682fce4d0680503cd9036a3260" ma:index="41" nillable="true" ma:taxonomy="true" ma:internalName="idff2b682fce4d0680503cd9036a3260" ma:taxonomyFieldName="Atlas_x0020_Document_x0020_Type" ma:displayName="PDC Document Type" ma:default="" ma:fieldId="{2dff2b68-2fce-4d06-8050-3cd9036a3260}" ma:sspId="28e6c43a-9e99-4bdd-9574-a0fa4ea3b61e" ma:termSetId="30d68b81-e6e1-44c0-83ea-00369bf2f0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c6531b704974d528487414686b72f6f" ma:index="44" nillable="true" ma:taxonomy="true" ma:internalName="gc6531b704974d528487414686b72f6f" ma:taxonomyFieldName="Operating_x0020_Unit0" ma:displayName="Operating Unit" ma:default="" ma:fieldId="{0c6531b7-0497-4d52-8487-414686b72f6f}" ma:sspId="28e6c43a-9e99-4bdd-9574-a0fa4ea3b61e" ma:termSetId="4a12f052-e370-4dc7-89e6-088c48edbf4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_x0020_Manager" ma:index="45" nillable="true" ma:displayName="Project Manager" ma:hidden="true" ma:internalName="Project_x0020_Manager" ma:readOnly="false">
      <xsd:simpleType>
        <xsd:restriction base="dms:Text">
          <xsd:maxLength value="50"/>
        </xsd:restriction>
      </xsd:simpleType>
    </xsd:element>
    <xsd:element name="_dlc_DocId" ma:index="4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4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ocument_x0020_Coverage_x0020_Period_x0020_Start_x0020_Date" ma:index="50" nillable="true" ma:displayName="Document Coverage Period Start Date" ma:description="The period start date of the document covers or is valid (E.g. project start date specified in a project document, start date of the period covered by a project review report, a donor report, etc.)" ma:format="DateOnly" ma:internalName="Document_x0020_Coverage_x0020_Period_x0020_Start_x0020_Date">
      <xsd:simpleType>
        <xsd:restriction base="dms:DateTime"/>
      </xsd:simpleType>
    </xsd:element>
    <xsd:element name="Document_x0020_Coverage_x0020_Period_x0020_End_x0020_Date" ma:index="51" nillable="true" ma:displayName="Document Coverage Period End Date" ma:description="The period end date of the document covers or is valid (E.g. End date specified in a project document, period end date of review report, signed or published date if period is not relevant, such as MoU or Tender)" ma:format="DateOnly" ma:internalName="Document_x0020_Coverage_x0020_Period_x0020_End_x0020_Date" ma:readOnly="false">
      <xsd:simpleType>
        <xsd:restriction base="dms:DateTime"/>
      </xsd:simpleType>
    </xsd:element>
    <xsd:element name="SharedWithUsers" ma:index="5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" ma:displayName="Author"/>
        <xsd:element ref="dcterms:created" minOccurs="0" maxOccurs="1"/>
        <xsd:element ref="dc:identifier" minOccurs="0" maxOccurs="1"/>
        <xsd:element name="contentType" minOccurs="0" maxOccurs="1" type="xsd:string" ma:index="29" ma:displayName="Content Type"/>
        <xsd:element ref="dc:title" minOccurs="0" maxOccurs="1" ma:index="1" ma:displayName="Title"/>
        <xsd:element ref="dc:subject" minOccurs="0" maxOccurs="1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8e6c43a-9e99-4bdd-9574-a0fa4ea3b61e" ContentTypeId="0x010100F075C04BA242A84ABD3293E3AD35CDA4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NDPDocumentCategoryTaxHTField0 xmlns="1ed4137b-41b2-488b-8250-6d369ec27664">
      <Terms xmlns="http://schemas.microsoft.com/office/infopath/2007/PartnerControls"/>
    </UNDPDocumentCategoryTaxHTField0>
    <b6db62fdefd74bd188b0c1cc54de5bcf xmlns="1ed4137b-41b2-488b-8250-6d369ec27664">
      <Terms xmlns="http://schemas.microsoft.com/office/infopath/2007/PartnerControls"/>
    </b6db62fdefd74bd188b0c1cc54de5bcf>
    <UndpDocFormat xmlns="1ed4137b-41b2-488b-8250-6d369ec27664" xsi:nil="true"/>
    <UNDPPublishedDate xmlns="f1161f5b-24a3-4c2d-bc81-44cb9325e8ee">2018-02-26T13:00:00+00:00</UNDPPublishedDate>
    <UNDPCountryTaxHTField0 xmlns="1ed4137b-41b2-488b-8250-6d369ec27664">
      <Terms xmlns="http://schemas.microsoft.com/office/infopath/2007/PartnerControls"/>
    </UNDPCountryTaxHTField0>
    <UndpOUCode xmlns="1ed4137b-41b2-488b-8250-6d369ec27664" xsi:nil="true"/>
    <PDC_x0020_Document_x0020_Category xmlns="f1161f5b-24a3-4c2d-bc81-44cb9325e8ee">Project</PDC_x0020_Document_x0020_Category>
    <UNDPSummary xmlns="f1161f5b-24a3-4c2d-bc81-44cb9325e8ee" xsi:nil="true"/>
    <UndpDocTypeMMTaxHTField0 xmlns="1ed4137b-41b2-488b-8250-6d369ec27664">
      <Terms xmlns="http://schemas.microsoft.com/office/infopath/2007/PartnerControls"/>
    </UndpDocTypeMMTaxHTField0>
    <UNDPFocusAreasTaxHTField0 xmlns="1ed4137b-41b2-488b-8250-6d369ec27664">
      <Terms xmlns="http://schemas.microsoft.com/office/infopath/2007/PartnerControls"/>
    </UNDPFocusAreasTaxHTField0>
    <idff2b682fce4d0680503cd9036a3260 xmlns="f1161f5b-24a3-4c2d-bc81-44cb9325e8ee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Progress Report</TermName>
          <TermId xmlns="http://schemas.microsoft.com/office/infopath/2007/PartnerControls">03c70d0e-c75e-4cfb-8288-e692640ede14</TermId>
        </TermInfo>
      </Terms>
    </idff2b682fce4d0680503cd9036a3260>
    <o4086b1782a74105bb5269035bccc8e9 xmlns="f1161f5b-24a3-4c2d-bc81-44cb9325e8ee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121d40a5-e62e-4d42-82e4-d6d12003de0a</TermId>
        </TermInfo>
      </Terms>
    </o4086b1782a74105bb5269035bccc8e9>
    <_Publisher xmlns="http://schemas.microsoft.com/sharepoint/v3/fields" xsi:nil="true"/>
    <UNDPPOPPFunctionalArea xmlns="f1161f5b-24a3-4c2d-bc81-44cb9325e8ee">Programme and Project</UNDPPOPPFunctionalArea>
    <Project_x0020_Number xmlns="f1161f5b-24a3-4c2d-bc81-44cb9325e8ee" xsi:nil="true"/>
    <Project_x0020_Manager xmlns="f1161f5b-24a3-4c2d-bc81-44cb9325e8ee" xsi:nil="true"/>
    <TaxCatchAll xmlns="1ed4137b-41b2-488b-8250-6d369ec27664">
      <Value>1112</Value>
      <Value>1151</Value>
      <Value>1</Value>
      <Value>763</Value>
    </TaxCatchAll>
    <c4e2ab2cc9354bbf9064eeb465a566ea xmlns="1ed4137b-41b2-488b-8250-6d369ec27664">
      <Terms xmlns="http://schemas.microsoft.com/office/infopath/2007/PartnerControls"/>
    </c4e2ab2cc9354bbf9064eeb465a566ea>
    <UndpProjectNo xmlns="1ed4137b-41b2-488b-8250-6d369ec27664">00092913</UndpProjectNo>
    <UndpDocStatus xmlns="1ed4137b-41b2-488b-8250-6d369ec27664">Draft</UndpDocStatus>
    <Outcome1 xmlns="f1161f5b-24a3-4c2d-bc81-44cb9325e8ee" xsi:nil="true"/>
    <UndpClassificationLevel xmlns="1ed4137b-41b2-488b-8250-6d369ec27664">Public</UndpClassificationLevel>
    <UndpIsTemplate xmlns="1ed4137b-41b2-488b-8250-6d369ec27664">No</UndpIsTemplate>
    <UndpDocID xmlns="1ed4137b-41b2-488b-8250-6d369ec27664" xsi:nil="true"/>
    <UN_x0020_LanguagesTaxHTField0 xmlns="1ed4137b-41b2-488b-8250-6d369ec27664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7f98b732-4b5b-4b70-ba90-a0eff09b5d2d</TermId>
        </TermInfo>
      </Terms>
    </UN_x0020_LanguagesTaxHTField0>
    <gc6531b704974d528487414686b72f6f xmlns="f1161f5b-24a3-4c2d-bc81-44cb9325e8ee">
      <Terms xmlns="http://schemas.microsoft.com/office/infopath/2007/PartnerControls">
        <TermInfo xmlns="http://schemas.microsoft.com/office/infopath/2007/PartnerControls">
          <TermName xmlns="http://schemas.microsoft.com/office/infopath/2007/PartnerControls">SVK</TermName>
          <TermId xmlns="http://schemas.microsoft.com/office/infopath/2007/PartnerControls">90492a6d-b50b-48d7-b82c-01bb6df97fb3</TermId>
        </TermInfo>
      </Terms>
    </gc6531b704974d528487414686b72f6f>
    <_dlc_DocId xmlns="f1161f5b-24a3-4c2d-bc81-44cb9325e8ee">ATLASPDC-4-79963</_dlc_DocId>
    <_dlc_DocIdUrl xmlns="f1161f5b-24a3-4c2d-bc81-44cb9325e8ee">
      <Url>https://info.undp.org/docs/pdc/_layouts/DocIdRedir.aspx?ID=ATLASPDC-4-79963</Url>
      <Description>ATLASPDC-4-79963</Description>
    </_dlc_DocIdUrl>
    <Document_x0020_Coverage_x0020_Period_x0020_Start_x0020_Date xmlns="f1161f5b-24a3-4c2d-bc81-44cb9325e8ee" xsi:nil="true"/>
    <Document_x0020_Coverage_x0020_Period_x0020_End_x0020_Date xmlns="f1161f5b-24a3-4c2d-bc81-44cb9325e8ee" xsi:nil="true"/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15D19C25-3FAF-4343-A2F5-A8B346FE9315}"/>
</file>

<file path=customXml/itemProps2.xml><?xml version="1.0" encoding="utf-8"?>
<ds:datastoreItem xmlns:ds="http://schemas.openxmlformats.org/officeDocument/2006/customXml" ds:itemID="{5064535A-3823-47A0-B485-1B361E0263C9}"/>
</file>

<file path=customXml/itemProps3.xml><?xml version="1.0" encoding="utf-8"?>
<ds:datastoreItem xmlns:ds="http://schemas.openxmlformats.org/officeDocument/2006/customXml" ds:itemID="{EB8DEC69-1B7F-4AF5-B502-574046F3134D}"/>
</file>

<file path=customXml/itemProps4.xml><?xml version="1.0" encoding="utf-8"?>
<ds:datastoreItem xmlns:ds="http://schemas.openxmlformats.org/officeDocument/2006/customXml" ds:itemID="{1D20EC77-4B24-433B-A4B0-D8A71B6B6347}"/>
</file>

<file path=customXml/itemProps5.xml><?xml version="1.0" encoding="utf-8"?>
<ds:datastoreItem xmlns:ds="http://schemas.openxmlformats.org/officeDocument/2006/customXml" ds:itemID="{3320325E-B99C-400F-AB29-8D527BE3B34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800</Words>
  <Application>Microsoft Office PowerPoint</Application>
  <PresentationFormat>On-screen Show (4:3)</PresentationFormat>
  <Paragraphs>150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 Black</vt:lpstr>
      <vt:lpstr>Arial</vt:lpstr>
      <vt:lpstr>Calibri</vt:lpstr>
      <vt:lpstr>Essential</vt:lpstr>
      <vt:lpstr>Essential</vt:lpstr>
      <vt:lpstr>TRANSFORMING DEVELOPMENT</vt:lpstr>
      <vt:lpstr>CONTENT</vt:lpstr>
      <vt:lpstr>PROJECT GOALS</vt:lpstr>
      <vt:lpstr>APPROACH</vt:lpstr>
      <vt:lpstr>DESIGNING WITH PEOPLE</vt:lpstr>
      <vt:lpstr>DESIGNING WITH PEOPLE</vt:lpstr>
      <vt:lpstr>DESIGNING WITH PEOPLE</vt:lpstr>
      <vt:lpstr>DESIGNING WITH PEOPLE </vt:lpstr>
      <vt:lpstr>DESIGNING FOR SCALE</vt:lpstr>
      <vt:lpstr>ECO-SYSTEM BUILDING</vt:lpstr>
      <vt:lpstr>PowerPoint Presentation</vt:lpstr>
      <vt:lpstr>PowerPoint Presentation</vt:lpstr>
      <vt:lpstr>PowerPoint Presentation</vt:lpstr>
      <vt:lpstr>LEARNING </vt:lpstr>
      <vt:lpstr>FINANCIAL OVERVIEW</vt:lpstr>
      <vt:lpstr>OUTSTANDING ISSUES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Lejla Sadiku</cp:lastModifiedBy>
  <cp:revision>1</cp:revision>
  <dcterms:modified xsi:type="dcterms:W3CDTF">2017-12-05T12:08:00Z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0x010100F075C04BA242A84ABD3293E3AD35CDA400AB50428DC784B44FAACCAA5FAE40C0590045B5E632B552204ABF0E616DD66BDA0F</vt:lpwstr>
  </property>
  <property fmtid="{D5CDD505-2E9C-101B-9397-08002B2CF9AE}" pid="3" name="UNDPCountry">
    <vt:lpwstr/>
  </property>
  <property fmtid="{D5CDD505-2E9C-101B-9397-08002B2CF9AE}" pid="4" name="UndpDocTypeMM">
    <vt:lpwstr/>
  </property>
  <property fmtid="{D5CDD505-2E9C-101B-9397-08002B2CF9AE}" pid="5" name="UNDPDocumentCategory">
    <vt:lpwstr/>
  </property>
  <property fmtid="{D5CDD505-2E9C-101B-9397-08002B2CF9AE}" pid="6" name="UN Languages">
    <vt:lpwstr>1;#English|7f98b732-4b5b-4b70-ba90-a0eff09b5d2d</vt:lpwstr>
  </property>
  <property fmtid="{D5CDD505-2E9C-101B-9397-08002B2CF9AE}" pid="7" name="Operating Unit0">
    <vt:lpwstr>1151;#SVK|90492a6d-b50b-48d7-b82c-01bb6df97fb3</vt:lpwstr>
  </property>
  <property fmtid="{D5CDD505-2E9C-101B-9397-08002B2CF9AE}" pid="8" name="Atlas Document Status">
    <vt:lpwstr>763;#Draft|121d40a5-e62e-4d42-82e4-d6d12003de0a</vt:lpwstr>
  </property>
  <property fmtid="{D5CDD505-2E9C-101B-9397-08002B2CF9AE}" pid="9" name="Atlas Document Type">
    <vt:lpwstr>1112;#Progress Report|03c70d0e-c75e-4cfb-8288-e692640ede14</vt:lpwstr>
  </property>
  <property fmtid="{D5CDD505-2E9C-101B-9397-08002B2CF9AE}" pid="10" name="eRegFilingCodeMM">
    <vt:lpwstr/>
  </property>
  <property fmtid="{D5CDD505-2E9C-101B-9397-08002B2CF9AE}" pid="11" name="UndpUnitMM">
    <vt:lpwstr/>
  </property>
  <property fmtid="{D5CDD505-2E9C-101B-9397-08002B2CF9AE}" pid="12" name="UNDPFocusAreas">
    <vt:lpwstr/>
  </property>
  <property fmtid="{D5CDD505-2E9C-101B-9397-08002B2CF9AE}" pid="13" name="_dlc_DocIdItemGuid">
    <vt:lpwstr>d35613b4-a5bd-4837-b98d-310085a4a21e</vt:lpwstr>
  </property>
  <property fmtid="{D5CDD505-2E9C-101B-9397-08002B2CF9AE}" pid="14" name="URL">
    <vt:lpwstr/>
  </property>
  <property fmtid="{D5CDD505-2E9C-101B-9397-08002B2CF9AE}" pid="15" name="DocumentSetDescription">
    <vt:lpwstr/>
  </property>
  <property fmtid="{D5CDD505-2E9C-101B-9397-08002B2CF9AE}" pid="16" name="UnitTaxHTField0">
    <vt:lpwstr/>
  </property>
  <property fmtid="{D5CDD505-2E9C-101B-9397-08002B2CF9AE}" pid="17" name="Unit">
    <vt:lpwstr/>
  </property>
</Properties>
</file>